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8" r:id="rId3"/>
    <p:sldId id="273" r:id="rId4"/>
    <p:sldId id="272" r:id="rId5"/>
    <p:sldId id="274" r:id="rId6"/>
    <p:sldId id="275" r:id="rId7"/>
    <p:sldId id="269" r:id="rId8"/>
    <p:sldId id="270" r:id="rId9"/>
    <p:sldId id="271" r:id="rId10"/>
    <p:sldId id="276" r:id="rId11"/>
    <p:sldId id="267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0ADC"/>
    <a:srgbClr val="1D06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39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36C68-DDAB-4D09-8E72-8E937BD7768C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289E-2F4B-4BDB-9E3D-307BE649A8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057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006A-6BE7-43E8-8AD6-C09FC266B36F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85EE-4AB9-42CD-8126-E74FE77A9ED8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916C-83BE-4CC1-8A21-D05CD30C43DB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13183-B2A1-4784-80CE-65A33D52CB0B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88E9-D2C3-4436-BFEE-5F0C2E0896FE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5BC7-66CE-44BA-84C4-ADF5D358A8E5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F641-8A7B-48BB-9924-29525D09D843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4CC1A-CDB1-4CBC-83A8-3EB958439194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5C5F1-78C0-4305-B0EC-8CEF047F6C93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70FB-17C0-4434-90C8-A4668EF13565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D1FD-3FC4-47EA-B2EB-FF46800F6009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09404-ED28-47FE-9DC5-C6BCEA110D1D}" type="datetime1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0F9EB-2112-4866-8AFC-0758B0B74D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k.ssau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6527" y="2825371"/>
            <a:ext cx="3831772" cy="132343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000" cap="all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О формировании электронного </a:t>
            </a:r>
            <a:r>
              <a:rPr lang="ru-RU" sz="2000" cap="all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портфолио</a:t>
            </a:r>
            <a:r>
              <a:rPr lang="ru-RU" sz="2000" cap="all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обучающегося</a:t>
            </a:r>
            <a:endParaRPr lang="ru-RU" sz="2000" cap="all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39270" y="4251407"/>
            <a:ext cx="4267224" cy="181588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Докладчики:</a:t>
            </a:r>
          </a:p>
          <a:p>
            <a:endParaRPr lang="ru-RU" sz="1400" dirty="0" smtClean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Проректор по образовательной и международной деятельности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Богатырев</a:t>
            </a:r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В.Д.</a:t>
            </a:r>
          </a:p>
          <a:p>
            <a:endParaRPr lang="ru-RU" sz="1400" dirty="0" smtClean="0">
              <a:solidFill>
                <a:schemeClr val="bg1"/>
              </a:solidFill>
              <a:latin typeface="Elektra Text Pro" panose="02000503030000020004" pitchFamily="50" charset="-52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Начальник управления занятости и карьеры </a:t>
            </a:r>
            <a:r>
              <a:rPr lang="ru-RU" sz="1400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Выборнова</a:t>
            </a:r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Л.А.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3644" y="6235815"/>
            <a:ext cx="3846286" cy="30777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Самара, 2017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24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4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Elektra Text Pro"/>
                <a:cs typeface="Times New Roman" pitchFamily="18" charset="0"/>
              </a:rPr>
              <a:t>Сроки проведения конкурса электронных </a:t>
            </a:r>
            <a:r>
              <a:rPr lang="ru-RU" b="1" dirty="0" err="1" smtClean="0">
                <a:solidFill>
                  <a:schemeClr val="bg1"/>
                </a:solidFill>
                <a:latin typeface="Elektra Text Pro"/>
                <a:cs typeface="Times New Roman" pitchFamily="18" charset="0"/>
              </a:rPr>
              <a:t>портфолио</a:t>
            </a:r>
            <a:r>
              <a:rPr lang="ru-RU" b="1" dirty="0" smtClean="0">
                <a:solidFill>
                  <a:schemeClr val="bg1"/>
                </a:solidFill>
                <a:latin typeface="Elektra Text Pro"/>
                <a:cs typeface="Times New Roman" pitchFamily="18" charset="0"/>
              </a:rPr>
              <a:t> с 21.08.2017г. по 30.09.2017г</a:t>
            </a:r>
            <a:endParaRPr lang="ru-RU" dirty="0">
              <a:solidFill>
                <a:schemeClr val="bg1"/>
              </a:solidFill>
              <a:latin typeface="Elektra Text Pro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938150"/>
            <a:ext cx="8443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21.08.17-22.09.17 -  </a:t>
            </a:r>
            <a:r>
              <a:rPr lang="en-US" dirty="0" smtClean="0"/>
              <a:t>I </a:t>
            </a:r>
            <a:r>
              <a:rPr lang="ru-RU" dirty="0" smtClean="0"/>
              <a:t>этап: объявление конкурса, прием заявок на участие;</a:t>
            </a:r>
          </a:p>
          <a:p>
            <a:pPr lvl="0"/>
            <a:r>
              <a:rPr lang="ru-RU" dirty="0" smtClean="0"/>
              <a:t>25.09.17-30.09.17 -  </a:t>
            </a:r>
            <a:r>
              <a:rPr lang="en-US" dirty="0" smtClean="0"/>
              <a:t>II </a:t>
            </a:r>
            <a:r>
              <a:rPr lang="ru-RU" dirty="0" smtClean="0"/>
              <a:t>этап: оценка поданных заявок, подведение итогов конкурса;</a:t>
            </a:r>
          </a:p>
          <a:p>
            <a:r>
              <a:rPr lang="ru-RU" dirty="0" smtClean="0"/>
              <a:t>29.09.17 - </a:t>
            </a:r>
            <a:r>
              <a:rPr lang="en-US" dirty="0" smtClean="0"/>
              <a:t>III </a:t>
            </a:r>
            <a:r>
              <a:rPr lang="ru-RU" dirty="0" smtClean="0"/>
              <a:t>этап: награждение победителей конкурса.</a:t>
            </a:r>
          </a:p>
          <a:p>
            <a:pPr marL="4763" lvl="1"/>
            <a:endParaRPr lang="ru-RU" dirty="0" smtClean="0"/>
          </a:p>
          <a:p>
            <a:pPr marL="4763" lvl="1"/>
            <a:r>
              <a:rPr lang="ru-RU" dirty="0" smtClean="0"/>
              <a:t>Конкурс проводится по итогам деятельности студентов в течение всего периода обучения по двум номинациям:</a:t>
            </a:r>
          </a:p>
          <a:p>
            <a:pPr lvl="0"/>
            <a:r>
              <a:rPr lang="ru-RU" dirty="0" smtClean="0"/>
              <a:t>«Лучшее электронное </a:t>
            </a:r>
            <a:r>
              <a:rPr lang="ru-RU" dirty="0" err="1" smtClean="0"/>
              <a:t>портфолио</a:t>
            </a:r>
            <a:r>
              <a:rPr lang="ru-RU" dirty="0" smtClean="0"/>
              <a:t>»;</a:t>
            </a:r>
          </a:p>
          <a:p>
            <a:r>
              <a:rPr lang="ru-RU" dirty="0" smtClean="0"/>
              <a:t>«Наивысшие карьерные достижения».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Задачи, стоящие перед деканатами факультетов и дирекциями институтов: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Провести организационное </a:t>
            </a:r>
            <a:r>
              <a:rPr lang="ru-RU" b="1" dirty="0" smtClean="0">
                <a:solidFill>
                  <a:srgbClr val="C00000"/>
                </a:solidFill>
              </a:rPr>
              <a:t>собрание с </a:t>
            </a:r>
            <a:r>
              <a:rPr lang="ru-RU" b="1" dirty="0" smtClean="0">
                <a:solidFill>
                  <a:srgbClr val="C00000"/>
                </a:solidFill>
              </a:rPr>
              <a:t>начальниками курсов в срок до 13.09.17;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Провести работу с кафедрами факультета (института) по информированию ППС о необходимости контроля размещения курсовых работ (проектов), отчетов по практика и ВКР (НКР</a:t>
            </a:r>
            <a:r>
              <a:rPr lang="ru-RU" b="1" smtClean="0">
                <a:solidFill>
                  <a:srgbClr val="C00000"/>
                </a:solidFill>
              </a:rPr>
              <a:t>); </a:t>
            </a:r>
          </a:p>
          <a:p>
            <a:pPr marL="342900" indent="-342900">
              <a:buAutoNum type="arabicPeriod"/>
            </a:pPr>
            <a:r>
              <a:rPr lang="ru-RU" b="1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Предложить </a:t>
            </a:r>
            <a:r>
              <a:rPr lang="ru-RU" b="1" dirty="0" smtClean="0">
                <a:solidFill>
                  <a:srgbClr val="C00000"/>
                </a:solidFill>
              </a:rPr>
              <a:t>от института (факультета)  организации и их представителей для награждения победителей </a:t>
            </a:r>
            <a:r>
              <a:rPr lang="ru-RU" b="1" dirty="0" smtClean="0">
                <a:solidFill>
                  <a:srgbClr val="C00000"/>
                </a:solidFill>
              </a:rPr>
              <a:t>конкурса;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6692" y="6345239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Medium Pro" panose="02000803000000020004" pitchFamily="50" charset="-52"/>
              </a:rPr>
              <a:t>10</a:t>
            </a:r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527" y="2613392"/>
            <a:ext cx="3831772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БЛАГОДАРЮ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ЗА ВНИМАНИЕ</a:t>
            </a:r>
            <a:endParaRPr lang="ru-RU" sz="2400" b="1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270" y="4455869"/>
            <a:ext cx="3846286" cy="95410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 желанию – личные контактные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данные автора,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телефон,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e-mail</a:t>
            </a:r>
            <a:endParaRPr lang="ru-RU" sz="1400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1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4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Формирование электронного </a:t>
            </a:r>
            <a:r>
              <a:rPr lang="ru-RU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обучающегося в Самарском университете осуществляется в соответствии с требованиями: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938150"/>
            <a:ext cx="84433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dirty="0" smtClean="0"/>
              <a:t>1. </a:t>
            </a:r>
            <a:r>
              <a:rPr lang="ru-RU" sz="1600" dirty="0" smtClean="0"/>
              <a:t>Федерального закона «Об образовании в Российской Федерации» от 29.12.2012 №273-ФЗ (подпункт 11 пункта 3 статьи 28):</a:t>
            </a:r>
          </a:p>
          <a:p>
            <a:pPr lvl="0" fontAlgn="base"/>
            <a:endParaRPr lang="ru-RU" sz="800" dirty="0" smtClean="0"/>
          </a:p>
          <a:p>
            <a:pPr marL="712788" fontAlgn="base"/>
            <a:r>
              <a:rPr lang="ru-RU" sz="1600" i="1" dirty="0" smtClean="0">
                <a:solidFill>
                  <a:srgbClr val="FF0000"/>
                </a:solidFill>
              </a:rPr>
              <a:t>3. К компетенции образовательной организации в установленной сфере деятельности относятся:</a:t>
            </a:r>
          </a:p>
          <a:p>
            <a:pPr marL="712788" fontAlgn="base"/>
            <a:r>
              <a:rPr lang="ru-RU" sz="1600" i="1" dirty="0" smtClean="0">
                <a:solidFill>
                  <a:srgbClr val="FF0000"/>
                </a:solidFill>
              </a:rPr>
              <a:t>…</a:t>
            </a:r>
          </a:p>
          <a:p>
            <a:pPr marL="712788" lvl="0" fontAlgn="base"/>
            <a:r>
              <a:rPr lang="ru-RU" sz="1600" i="1" dirty="0" smtClean="0">
                <a:solidFill>
                  <a:srgbClr val="FF0000"/>
                </a:solidFill>
              </a:rPr>
              <a:t>11) </a:t>
            </a:r>
            <a:r>
              <a:rPr lang="ru-RU" sz="1600" b="1" i="1" dirty="0" smtClean="0">
                <a:solidFill>
                  <a:srgbClr val="FF0000"/>
                </a:solidFill>
              </a:rPr>
              <a:t>индивидуальный учет результатов освоения обучающимися образовательных программ и поощрений обучающихся, а также хранение в архивах информации об этих результатах и поощрениях на бумажных и (или) электронных носителях;</a:t>
            </a:r>
          </a:p>
          <a:p>
            <a:pPr marL="712788" lvl="0" fontAlgn="base"/>
            <a:r>
              <a:rPr lang="ru-RU" sz="1600" dirty="0" smtClean="0">
                <a:solidFill>
                  <a:srgbClr val="FF0000"/>
                </a:solidFill>
              </a:rPr>
              <a:t>…</a:t>
            </a:r>
          </a:p>
          <a:p>
            <a:pPr lvl="0" fontAlgn="base"/>
            <a:r>
              <a:rPr lang="ru-RU" sz="1600" dirty="0" smtClean="0"/>
              <a:t>2. Федеральных государственных образовательных стандартов высшего образования (ФГОС ВО) и Федеральных государственных образовательных стандартов высшего профессионального образования (ФГОС ВПО) </a:t>
            </a:r>
            <a:r>
              <a:rPr lang="ru-RU" sz="1600" b="1" dirty="0" smtClean="0">
                <a:solidFill>
                  <a:srgbClr val="320ADC"/>
                </a:solidFill>
              </a:rPr>
              <a:t>по специальностям и направлениям подготовки </a:t>
            </a:r>
            <a:r>
              <a:rPr lang="ru-RU" sz="1600" b="1" dirty="0" err="1" smtClean="0">
                <a:solidFill>
                  <a:srgbClr val="320ADC"/>
                </a:solidFill>
              </a:rPr>
              <a:t>бакалавриата</a:t>
            </a:r>
            <a:r>
              <a:rPr lang="ru-RU" sz="1600" b="1" dirty="0" smtClean="0">
                <a:solidFill>
                  <a:srgbClr val="320ADC"/>
                </a:solidFill>
              </a:rPr>
              <a:t>, магистратуры и аспирантуры</a:t>
            </a:r>
            <a:r>
              <a:rPr lang="ru-RU" sz="1600" dirty="0" smtClean="0">
                <a:solidFill>
                  <a:srgbClr val="320ADC"/>
                </a:solidFill>
              </a:rPr>
              <a:t> </a:t>
            </a:r>
            <a:r>
              <a:rPr lang="ru-RU" sz="1600" dirty="0" smtClean="0"/>
              <a:t>(пункт 7.1.2)</a:t>
            </a:r>
          </a:p>
          <a:p>
            <a:endParaRPr lang="ru-RU" sz="800" dirty="0" smtClean="0"/>
          </a:p>
          <a:p>
            <a:pPr marL="712788" lvl="0" fontAlgn="base"/>
            <a:r>
              <a:rPr lang="ru-RU" sz="1600" i="1" dirty="0" smtClean="0">
                <a:solidFill>
                  <a:srgbClr val="FF0000"/>
                </a:solidFill>
              </a:rPr>
              <a:t>7.1.2 … Электронная информационно-образовательная среда организации должна обеспечивать: </a:t>
            </a:r>
          </a:p>
          <a:p>
            <a:pPr marL="712788" lvl="0" fontAlgn="base"/>
            <a:r>
              <a:rPr lang="ru-RU" sz="1600" i="1" dirty="0" smtClean="0">
                <a:solidFill>
                  <a:srgbClr val="FF0000"/>
                </a:solidFill>
              </a:rPr>
              <a:t>...</a:t>
            </a:r>
          </a:p>
          <a:p>
            <a:pPr marL="712788" lvl="0" fontAlgn="base"/>
            <a:r>
              <a:rPr lang="ru-RU" sz="1600" b="1" i="1" dirty="0" smtClean="0">
                <a:solidFill>
                  <a:srgbClr val="FF0000"/>
                </a:solidFill>
              </a:rPr>
              <a:t>формирование электронного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портфолио</a:t>
            </a:r>
            <a:r>
              <a:rPr lang="ru-RU" sz="1600" b="1" i="1" dirty="0" smtClean="0">
                <a:solidFill>
                  <a:srgbClr val="FF0000"/>
                </a:solidFill>
              </a:rPr>
              <a:t> обучающегося, в том числе сохранение работ обучающегося, рецензий и оценок на эти работы со стороны любых участников образовательного процесса;</a:t>
            </a:r>
          </a:p>
          <a:p>
            <a:pPr marL="712788" lvl="0" fontAlgn="base"/>
            <a:r>
              <a:rPr lang="ru-RU" sz="1600" i="1" dirty="0" smtClean="0">
                <a:solidFill>
                  <a:srgbClr val="FF0000"/>
                </a:solidFill>
              </a:rPr>
              <a:t>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3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Нормативные акты по внедрению системы в Самарском университете 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010" y="795650"/>
            <a:ext cx="8763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Tx/>
              <a:buAutoNum type="arabicPeriod"/>
            </a:pPr>
            <a:r>
              <a:rPr lang="ru-RU" sz="1600" dirty="0" smtClean="0"/>
              <a:t>Приказ ректора о введении автоматизированной системы «Электронное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обучающегося» от 17.08.2017 №651-О;</a:t>
            </a:r>
          </a:p>
          <a:p>
            <a:pPr marL="342900" indent="-342900" fontAlgn="base">
              <a:buFontTx/>
              <a:buAutoNum type="arabicPeriod"/>
            </a:pPr>
            <a:r>
              <a:rPr lang="ru-RU" sz="1600" dirty="0" smtClean="0"/>
              <a:t>Положение об электронном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обучающегося в Самарском университете;</a:t>
            </a:r>
          </a:p>
          <a:p>
            <a:pPr marL="342900" indent="-342900" fontAlgn="base">
              <a:buFontTx/>
              <a:buAutoNum type="arabicPeriod"/>
            </a:pPr>
            <a:r>
              <a:rPr lang="ru-RU" sz="1600" dirty="0" smtClean="0"/>
              <a:t>Приказ ректора о проведении конкурса электронных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обучающихся»                          от 17.08.2017 №652-О;</a:t>
            </a:r>
          </a:p>
          <a:p>
            <a:pPr marL="342900" indent="-342900" fontAlgn="base">
              <a:buFontTx/>
              <a:buAutoNum type="arabicPeriod"/>
            </a:pPr>
            <a:r>
              <a:rPr lang="ru-RU" sz="1600" dirty="0" smtClean="0"/>
              <a:t> Положение о конкурсе электронных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обучающихся.</a:t>
            </a:r>
          </a:p>
          <a:p>
            <a:pPr fontAlgn="base"/>
            <a:endParaRPr lang="ru-RU" sz="800" dirty="0" smtClean="0"/>
          </a:p>
          <a:p>
            <a:pPr marL="342900" indent="-342900" algn="ctr" fontAlgn="base"/>
            <a:r>
              <a:rPr lang="ru-RU" sz="1600" b="1" dirty="0" smtClean="0">
                <a:solidFill>
                  <a:srgbClr val="C00000"/>
                </a:solidFill>
              </a:rPr>
              <a:t>Все документы размещены на сайте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</a:rPr>
              <a:t>управления занятости и карьеры </a:t>
            </a:r>
            <a:r>
              <a:rPr lang="en-US" sz="1600" b="1" dirty="0" smtClean="0">
                <a:solidFill>
                  <a:srgbClr val="C00000"/>
                </a:solidFill>
              </a:rPr>
              <a:t>careera.ssau.ru</a:t>
            </a:r>
            <a:endParaRPr lang="ru-RU" sz="1600" b="1" dirty="0" smtClean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0669" t="2800" r="21654" b="54943"/>
          <a:stretch>
            <a:fillRect/>
          </a:stretch>
        </p:blipFill>
        <p:spPr bwMode="auto">
          <a:xfrm>
            <a:off x="201882" y="2733263"/>
            <a:ext cx="8813084" cy="363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3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Электронное </a:t>
            </a:r>
            <a:r>
              <a:rPr lang="ru-RU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обучающегося … 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938150"/>
            <a:ext cx="844335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/>
            <a:r>
              <a:rPr lang="ru-RU" sz="1600" b="1" dirty="0" smtClean="0">
                <a:solidFill>
                  <a:srgbClr val="320ADC"/>
                </a:solidFill>
              </a:rPr>
              <a:t>!  это документ, содержащий комплекс сведений: 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 достижениях обучающегося </a:t>
            </a:r>
            <a:r>
              <a:rPr lang="ru-RU" sz="1600" dirty="0" smtClean="0"/>
              <a:t>в учебной и научно-исследовательской деятельности, об итогах прохождения практик и стажировок, и о дополнительных личных достижениях (в организационной, общественной, культурно-творческой, спортивной, и других видах деятельности); 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 работах обучающегося </a:t>
            </a:r>
            <a:r>
              <a:rPr lang="ru-RU" sz="1600" dirty="0" smtClean="0"/>
              <a:t>в различных видах деятельности: в учебной (курсовые работы (проекты), отчеты по практике, выпускные квалификационные работы (ВКР), научно-квалификационной работы (диссертации) (далее – НКР)), в научно-исследовательской (исследовательские, проектные работы, статьи и т.п.) и во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(творческие работы, презентации, фотоматериалы и т.д.);</a:t>
            </a:r>
          </a:p>
          <a:p>
            <a:pPr marL="342900" lvl="0" indent="-342900" fontAlgn="base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об отзывах и рецензиях и на работы обучающегося </a:t>
            </a:r>
            <a:r>
              <a:rPr lang="ru-RU" sz="1600" dirty="0" smtClean="0"/>
              <a:t>со стороны любых участников образовательного процесса; 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0000"/>
                </a:solidFill>
              </a:rPr>
              <a:t>о документах, подтверждающих достижения обучающегося</a:t>
            </a:r>
            <a:r>
              <a:rPr lang="ru-RU" sz="1600" dirty="0" smtClean="0"/>
              <a:t>: о грамотах, дипломах, сертификатах, копиях приказов, фотодокументах и т.д. </a:t>
            </a:r>
          </a:p>
          <a:p>
            <a:pPr marL="342900" indent="-342900" fontAlgn="base">
              <a:buFontTx/>
              <a:buAutoNum type="arabicPeriod"/>
            </a:pPr>
            <a:endParaRPr lang="ru-RU" sz="1600" dirty="0" smtClean="0"/>
          </a:p>
          <a:p>
            <a:pPr marL="342900" indent="-342900" fontAlgn="base"/>
            <a:r>
              <a:rPr lang="ru-RU" sz="1600" b="1" dirty="0" smtClean="0">
                <a:solidFill>
                  <a:srgbClr val="320ADC"/>
                </a:solidFill>
              </a:rPr>
              <a:t>! формируется в электронной информационно-образовательной среде Самарского университета;</a:t>
            </a:r>
          </a:p>
          <a:p>
            <a:pPr marL="342900" indent="-342900" fontAlgn="base">
              <a:buFontTx/>
              <a:buAutoNum type="arabicPeriod"/>
            </a:pPr>
            <a:endParaRPr lang="ru-RU" sz="1600" dirty="0" smtClean="0"/>
          </a:p>
          <a:p>
            <a:pPr fontAlgn="base"/>
            <a:r>
              <a:rPr lang="ru-RU" sz="1600" b="1" dirty="0" smtClean="0">
                <a:solidFill>
                  <a:srgbClr val="320ADC"/>
                </a:solidFill>
              </a:rPr>
              <a:t>! позволяет сформировать базу данных о достижениях обучающихся </a:t>
            </a:r>
            <a:r>
              <a:rPr lang="ru-RU" sz="1600" dirty="0" smtClean="0"/>
              <a:t>для планирования, организации, мониторинга и контроля всех аспектов образовательного процесса, научной деятельности и </a:t>
            </a:r>
            <a:r>
              <a:rPr lang="ru-RU" sz="1600" dirty="0" err="1" smtClean="0"/>
              <a:t>внеучебной</a:t>
            </a:r>
            <a:r>
              <a:rPr lang="ru-RU" sz="1600" dirty="0" smtClean="0"/>
              <a:t> работы в университете, а также позволяет оценивать карьерные возможности обучающихся и выпускников.</a:t>
            </a:r>
          </a:p>
          <a:p>
            <a:pPr marL="342900" lvl="0" indent="-342900" fontAlgn="base">
              <a:buFont typeface="Arial" pitchFamily="34" charset="0"/>
              <a:buChar char="•"/>
            </a:pP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3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Формирование электронного </a:t>
            </a:r>
            <a:r>
              <a:rPr lang="ru-RU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обеспечивают: 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938150"/>
            <a:ext cx="84433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730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320ADC"/>
                </a:solidFill>
              </a:rPr>
              <a:t>управление информатизации и телекоммуникаций</a:t>
            </a:r>
            <a:r>
              <a:rPr lang="ru-RU" sz="1600" b="1" dirty="0" smtClean="0">
                <a:solidFill>
                  <a:srgbClr val="320ADC"/>
                </a:solidFill>
              </a:rPr>
              <a:t> </a:t>
            </a:r>
            <a:r>
              <a:rPr lang="ru-RU" sz="1600" dirty="0" smtClean="0"/>
              <a:t>– в части автоматизации процесса сбора информации о достижениях обучающихся, обеспечения сбора информации в личном кабинете обучающегося на сайте </a:t>
            </a:r>
            <a:r>
              <a:rPr lang="ru-RU" sz="1600" u="sng" dirty="0" smtClean="0">
                <a:hlinkClick r:id="rId3"/>
              </a:rPr>
              <a:t>http://lk.ssau.ru/</a:t>
            </a:r>
            <a:r>
              <a:rPr lang="ru-RU" sz="1600" dirty="0" smtClean="0"/>
              <a:t>, хранения собранной информации, автоматического формирования рейтингов обучающихся: рейтинга электронных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, рейтинга карьерных достижений, рейтинга аспирантов, формирования суммы баллов на ПГАС, обеспечения доступа пользователей к автоматизированной системе «Электронное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обучающегося»;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320ADC"/>
                </a:solidFill>
              </a:rPr>
              <a:t>управление занятости и карьеры</a:t>
            </a:r>
            <a:r>
              <a:rPr lang="ru-RU" sz="1600" b="1" dirty="0" smtClean="0">
                <a:solidFill>
                  <a:srgbClr val="320ADC"/>
                </a:solidFill>
              </a:rPr>
              <a:t> </a:t>
            </a:r>
            <a:r>
              <a:rPr lang="ru-RU" sz="1600" dirty="0" smtClean="0"/>
              <a:t>– в части планирования, разработки, организации и проведения мотивационных программ и конкурсов, способствующих своевременному и полному заполнению электронных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обучающимися;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rgbClr val="320ADC"/>
                </a:solidFill>
              </a:rPr>
              <a:t>дирекции институтов, деканаты факультетов, отдел аспирантуры</a:t>
            </a:r>
            <a:r>
              <a:rPr lang="ru-RU" sz="1600" b="1" dirty="0" smtClean="0">
                <a:solidFill>
                  <a:srgbClr val="320ADC"/>
                </a:solidFill>
              </a:rPr>
              <a:t> </a:t>
            </a:r>
            <a:r>
              <a:rPr lang="ru-RU" sz="1600" b="1" i="1" dirty="0" smtClean="0">
                <a:solidFill>
                  <a:srgbClr val="320ADC"/>
                </a:solidFill>
              </a:rPr>
              <a:t>и докторантуры</a:t>
            </a:r>
            <a:r>
              <a:rPr lang="ru-RU" sz="1600" b="1" dirty="0" smtClean="0">
                <a:solidFill>
                  <a:srgbClr val="320ADC"/>
                </a:solidFill>
              </a:rPr>
              <a:t> </a:t>
            </a:r>
            <a:r>
              <a:rPr lang="ru-RU" sz="1600" dirty="0" smtClean="0"/>
              <a:t>– в части обеспечения доведения до сведения обучающихся информации об их обязанности формировать свое электронное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в личном кабинете на сайте </a:t>
            </a:r>
            <a:r>
              <a:rPr lang="ru-RU" sz="1600" u="sng" dirty="0" smtClean="0">
                <a:hlinkClick r:id="rId3"/>
              </a:rPr>
              <a:t>http://lk.ssau.ru/</a:t>
            </a:r>
            <a:r>
              <a:rPr lang="ru-RU" sz="1600" dirty="0" smtClean="0"/>
              <a:t>;  планирования, организации и контроля мероприятий, обеспечивающих своевременность размещения работ и документов, а также предоставление полной и достоверной информации о достижениях обучающимися.</a:t>
            </a:r>
          </a:p>
          <a:p>
            <a:pPr marL="4763" lvl="1" indent="268288"/>
            <a:r>
              <a:rPr lang="ru-RU" sz="1600" b="1" dirty="0" smtClean="0">
                <a:solidFill>
                  <a:srgbClr val="C00000"/>
                </a:solidFill>
              </a:rPr>
              <a:t>Координирует работу обучающегося </a:t>
            </a:r>
            <a:r>
              <a:rPr lang="ru-RU" sz="1600" dirty="0" smtClean="0"/>
              <a:t>по размещению им информации, работ и документов в автоматизированной системе «Электронное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обучающегося», а также контролирует формирование электронного </a:t>
            </a:r>
            <a:r>
              <a:rPr lang="ru-RU" sz="1600" dirty="0" err="1" smtClean="0"/>
              <a:t>портфолио</a:t>
            </a:r>
            <a:r>
              <a:rPr lang="ru-RU" sz="1600" dirty="0" smtClean="0"/>
              <a:t> после каждой сессии:</a:t>
            </a:r>
          </a:p>
          <a:p>
            <a:pPr marL="0" lvl="1" indent="4508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начальник курса бакалавров (специалистов);</a:t>
            </a:r>
          </a:p>
          <a:p>
            <a:pPr indent="450850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C00000"/>
                </a:solidFill>
              </a:rPr>
              <a:t>научный руководитель магистранта (аспиранта)</a:t>
            </a:r>
            <a:r>
              <a:rPr lang="ru-RU" sz="1600" b="1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301533"/>
            <a:ext cx="7898675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Elektra Text Pro"/>
              </a:rPr>
              <a:t>Пользователи автоматизированной системы</a:t>
            </a:r>
            <a:r>
              <a:rPr lang="ru-RU" dirty="0" smtClean="0">
                <a:solidFill>
                  <a:schemeClr val="bg1"/>
                </a:solidFill>
                <a:latin typeface="Elektra Text Pro"/>
              </a:rPr>
              <a:t>  </a:t>
            </a:r>
            <a:endParaRPr lang="ru-RU" dirty="0">
              <a:solidFill>
                <a:schemeClr val="bg1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62" y="938150"/>
            <a:ext cx="8443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Обучающиеся;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Дирекции институтов и (или) деканаты факультетов;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Отдел аспирантуры и докторантуры;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Управление занятости и карьеры;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Управление </a:t>
            </a:r>
            <a:r>
              <a:rPr lang="ru-RU" dirty="0" err="1" smtClean="0"/>
              <a:t>внеучебной</a:t>
            </a:r>
            <a:r>
              <a:rPr lang="ru-RU" dirty="0" smtClean="0"/>
              <a:t> работы;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Научный руководитель магистранта (аспиранта);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Преподаватель;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Руководитель практики от университета;</a:t>
            </a:r>
          </a:p>
          <a:p>
            <a:pPr lvl="0" indent="273050">
              <a:buFont typeface="Arial" pitchFamily="34" charset="0"/>
              <a:buChar char="•"/>
            </a:pPr>
            <a:r>
              <a:rPr lang="ru-RU" dirty="0" smtClean="0"/>
              <a:t>Руководитель ВКР (научный руководитель НКР аспиранта).</a:t>
            </a:r>
          </a:p>
        </p:txBody>
      </p:sp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314" y="163034"/>
            <a:ext cx="7898675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Вид системы «Электронное </a:t>
            </a:r>
            <a:r>
              <a:rPr lang="ru-RU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» в личном кабинете обучающегося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21457" t="5599" r="22835" b="9449"/>
          <a:stretch>
            <a:fillRect/>
          </a:stretch>
        </p:blipFill>
        <p:spPr bwMode="auto">
          <a:xfrm>
            <a:off x="1496292" y="782798"/>
            <a:ext cx="6448301" cy="55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262" y="301533"/>
            <a:ext cx="8514608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Объявлен конкурс электронных </a:t>
            </a:r>
            <a:r>
              <a:rPr lang="ru-RU" dirty="0" err="1" smtClean="0">
                <a:solidFill>
                  <a:schemeClr val="bg1"/>
                </a:solidFill>
                <a:latin typeface="Elektra Text Pro" panose="02000503030000020004" pitchFamily="50" charset="-52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1063" t="5599" r="21850" b="21347"/>
          <a:stretch>
            <a:fillRect/>
          </a:stretch>
        </p:blipFill>
        <p:spPr bwMode="auto">
          <a:xfrm>
            <a:off x="780798" y="813466"/>
            <a:ext cx="7728754" cy="556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262" y="163034"/>
            <a:ext cx="8514608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Elektra Text Pro" panose="02000503030000020004" pitchFamily="50" charset="-52"/>
              </a:rPr>
              <a:t>От идеальных моделей программ магистратуры и аспирантуры с позиции целевых потребителей к востребованным программам </a:t>
            </a:r>
            <a:endParaRPr lang="ru-RU" dirty="0">
              <a:solidFill>
                <a:schemeClr val="bg1"/>
              </a:solidFill>
              <a:latin typeface="Elektra Text Pro" panose="02000503030000020004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 smtClean="0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9220" name="Picture 4" descr="https://psv4.userapi.com/c816127/u187443032/docs/ca252aaef11b/2.jpg?extra=zmxXIE070TC56T-uuAL8EDKet721u4uKLaDbsl6AejckGDPHQOnvtPKt8TCJ77KOmvvSGIr_S6UQKAPUX2krMnBmHMm--AzrxqPhS-ioAWQUcakZkZ0wsW_k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39" y="932212"/>
            <a:ext cx="4025735" cy="2487881"/>
          </a:xfrm>
          <a:prstGeom prst="rect">
            <a:avLst/>
          </a:prstGeom>
          <a:noFill/>
        </p:spPr>
      </p:pic>
      <p:pic>
        <p:nvPicPr>
          <p:cNvPr id="9222" name="Picture 6" descr="https://psv4.userapi.com/c816127/u187443032/docs/0b908326e7c2/3.jpg?extra=HwIE2pW7l1jf8GYUEBXyQoK3Rn9jA-tPDRu7U5wkS4pekIucPxJbbYCy0Srzk-FncpwbghbJ8L2R8aUBgwjoLb03uEQXbmFC1YwZzZUOfQ8Lt46x0xWtxkJu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6912" y="931287"/>
            <a:ext cx="3920828" cy="2488807"/>
          </a:xfrm>
          <a:prstGeom prst="rect">
            <a:avLst/>
          </a:prstGeom>
          <a:noFill/>
        </p:spPr>
      </p:pic>
      <p:pic>
        <p:nvPicPr>
          <p:cNvPr id="27650" name="Picture 2" descr="https://psv4.userapi.com/c816127/u187443032/docs/58412f424728/4.jpg?extra=qE9O-UYJa-UkXluXKKxgHhxb60UEwg4yQ-5rZngTAdTaNQaOwL_1uMC19bWvEMXG2YyXXyEBbaTgMEJ_hlVac2wSuvgdlqOfS5T-4dQ7DYw1VrTjlIsOzPDVV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64" y="3568536"/>
            <a:ext cx="4001983" cy="2540321"/>
          </a:xfrm>
          <a:prstGeom prst="rect">
            <a:avLst/>
          </a:prstGeom>
          <a:noFill/>
        </p:spPr>
      </p:pic>
      <p:pic>
        <p:nvPicPr>
          <p:cNvPr id="27652" name="Picture 4" descr="https://psv4.userapi.com/c816127/u187443032/docs/9af175f1f203/5.jpg?extra=QkcqEPc6zZSvYfQLGhGrXBim7Jy3GG0JgiFTDlFA58mQh7zes9dC7SKZj8rwbNVQYQaIBH-fLQOVhVzqt1MSS3EmJpmaE42FdsuhOrjDDFTxxqlHbXb7Oukz_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0757" y="3580409"/>
            <a:ext cx="3919371" cy="248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3761</TotalTime>
  <Words>886</Words>
  <Application>Microsoft Office PowerPoint</Application>
  <PresentationFormat>Экран (4:3)</PresentationFormat>
  <Paragraphs>96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Степанов</dc:creator>
  <cp:lastModifiedBy>User</cp:lastModifiedBy>
  <cp:revision>24</cp:revision>
  <dcterms:created xsi:type="dcterms:W3CDTF">2016-03-09T10:31:39Z</dcterms:created>
  <dcterms:modified xsi:type="dcterms:W3CDTF">2017-09-04T11:57:19Z</dcterms:modified>
</cp:coreProperties>
</file>